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65" r:id="rId3"/>
    <p:sldId id="266" r:id="rId4"/>
    <p:sldId id="267" r:id="rId5"/>
    <p:sldId id="268" r:id="rId6"/>
  </p:sldIdLst>
  <p:sldSz cx="12192000" cy="6858000"/>
  <p:notesSz cx="9296400" cy="70104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4667" autoAdjust="0"/>
  </p:normalViewPr>
  <p:slideViewPr>
    <p:cSldViewPr>
      <p:cViewPr varScale="1">
        <p:scale>
          <a:sx n="61" d="100"/>
          <a:sy n="61" d="100"/>
        </p:scale>
        <p:origin x="97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582CB-7D12-4D2D-B3BA-476760E79C0D}" type="datetimeFigureOut">
              <a:rPr lang="aa-ET" smtClean="0"/>
              <a:t>11/12/2023</a:t>
            </a:fld>
            <a:endParaRPr lang="aa-E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90E4B-0B6A-474A-9010-EAB98AAC748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12997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32685" y="477469"/>
            <a:ext cx="7326629" cy="1068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AFE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AFE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AFE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2685" y="295147"/>
            <a:ext cx="6505575" cy="1378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AFE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1650" y="2799079"/>
            <a:ext cx="9427845" cy="3810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3197" y="5232603"/>
            <a:ext cx="2322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0" dirty="0">
                <a:latin typeface="Trebuchet MS"/>
                <a:cs typeface="Trebuchet MS"/>
              </a:rPr>
              <a:t>presentation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68297" y="54051"/>
            <a:ext cx="9156700" cy="963294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3821429" marR="5080" indent="-3809365">
              <a:lnSpc>
                <a:spcPct val="80400"/>
              </a:lnSpc>
              <a:spcBef>
                <a:spcPts val="930"/>
              </a:spcBef>
            </a:pPr>
            <a:r>
              <a:rPr sz="3300" spc="-114" dirty="0">
                <a:solidFill>
                  <a:srgbClr val="5B9BD4"/>
                </a:solidFill>
                <a:latin typeface="Trebuchet MS"/>
                <a:cs typeface="Trebuchet MS"/>
              </a:rPr>
              <a:t>HOUSING</a:t>
            </a:r>
            <a:r>
              <a:rPr sz="3300" spc="-33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3300" spc="-120" dirty="0">
                <a:solidFill>
                  <a:srgbClr val="5B9BD4"/>
                </a:solidFill>
                <a:latin typeface="Trebuchet MS"/>
                <a:cs typeface="Trebuchet MS"/>
              </a:rPr>
              <a:t>&amp;</a:t>
            </a:r>
            <a:r>
              <a:rPr sz="3300" spc="-29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3300" spc="-190" dirty="0">
                <a:solidFill>
                  <a:srgbClr val="5B9BD4"/>
                </a:solidFill>
                <a:latin typeface="Trebuchet MS"/>
                <a:cs typeface="Trebuchet MS"/>
              </a:rPr>
              <a:t>POST-EARTHQUAKE</a:t>
            </a:r>
            <a:r>
              <a:rPr sz="3300" spc="-310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3500" spc="-185" dirty="0">
                <a:solidFill>
                  <a:srgbClr val="5B9BD4"/>
                </a:solidFill>
                <a:latin typeface="Trebuchet MS"/>
                <a:cs typeface="Trebuchet MS"/>
              </a:rPr>
              <a:t>RECONSTRUCTION</a:t>
            </a:r>
            <a:r>
              <a:rPr sz="3500" spc="-395" dirty="0">
                <a:solidFill>
                  <a:srgbClr val="5B9BD4"/>
                </a:solidFill>
                <a:latin typeface="Trebuchet MS"/>
                <a:cs typeface="Trebuchet MS"/>
              </a:rPr>
              <a:t> </a:t>
            </a:r>
            <a:r>
              <a:rPr sz="3300" spc="-65" dirty="0">
                <a:solidFill>
                  <a:srgbClr val="5B9BD4"/>
                </a:solidFill>
                <a:latin typeface="Trebuchet MS"/>
                <a:cs typeface="Trebuchet MS"/>
              </a:rPr>
              <a:t>IN  </a:t>
            </a:r>
            <a:r>
              <a:rPr sz="3300" spc="-130" dirty="0">
                <a:solidFill>
                  <a:srgbClr val="5B9BD4"/>
                </a:solidFill>
                <a:latin typeface="Trebuchet MS"/>
                <a:cs typeface="Trebuchet MS"/>
              </a:rPr>
              <a:t>AWARAN</a:t>
            </a:r>
            <a:endParaRPr sz="33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57400" y="1016508"/>
            <a:ext cx="8534400" cy="5175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2685" y="549402"/>
            <a:ext cx="6515100" cy="209736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sz="4400" spc="-5" dirty="0">
                <a:latin typeface="Bookman Uralic"/>
                <a:cs typeface="Bookman Uralic"/>
              </a:rPr>
              <a:t>Chief </a:t>
            </a:r>
            <a:r>
              <a:rPr sz="4400" dirty="0">
                <a:latin typeface="Bookman Uralic"/>
                <a:cs typeface="Bookman Uralic"/>
              </a:rPr>
              <a:t>Minister  </a:t>
            </a:r>
            <a:r>
              <a:rPr sz="4400" spc="-5" dirty="0">
                <a:latin typeface="Bookman Uralic"/>
                <a:cs typeface="Bookman Uralic"/>
              </a:rPr>
              <a:t>Punjab’s</a:t>
            </a:r>
            <a:r>
              <a:rPr sz="4400" spc="-75" dirty="0">
                <a:latin typeface="Bookman Uralic"/>
                <a:cs typeface="Bookman Uralic"/>
              </a:rPr>
              <a:t> </a:t>
            </a:r>
            <a:r>
              <a:rPr sz="4400" dirty="0">
                <a:latin typeface="Bookman Uralic"/>
                <a:cs typeface="Bookman Uralic"/>
              </a:rPr>
              <a:t>Sponsorship  for</a:t>
            </a:r>
            <a:r>
              <a:rPr sz="4400" spc="-5" dirty="0">
                <a:latin typeface="Bookman Uralic"/>
                <a:cs typeface="Bookman Uralic"/>
              </a:rPr>
              <a:t> Awaran</a:t>
            </a:r>
            <a:r>
              <a:rPr lang="en-US" sz="4400" spc="-5" dirty="0">
                <a:latin typeface="Bookman Uralic"/>
                <a:cs typeface="Bookman Uralic"/>
              </a:rPr>
              <a:t>   Total Cost. Rs.487.7 Million</a:t>
            </a:r>
            <a:endParaRPr sz="4800" dirty="0">
              <a:latin typeface="Bookman Uralic"/>
              <a:cs typeface="Bookman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737" y="2785618"/>
            <a:ext cx="3730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854960" algn="l"/>
              </a:tabLst>
            </a:pPr>
            <a:r>
              <a:rPr sz="1800" b="1" dirty="0">
                <a:solidFill>
                  <a:srgbClr val="BE9000"/>
                </a:solidFill>
                <a:latin typeface="Bookman Uralic"/>
                <a:cs typeface="Bookman Uralic"/>
              </a:rPr>
              <a:t>Internship</a:t>
            </a:r>
            <a:r>
              <a:rPr sz="1800" b="1" spc="10" dirty="0">
                <a:solidFill>
                  <a:srgbClr val="BE9000"/>
                </a:solidFill>
                <a:latin typeface="Bookman Uralic"/>
                <a:cs typeface="Bookman Uralic"/>
              </a:rPr>
              <a:t> </a:t>
            </a:r>
            <a:r>
              <a:rPr sz="18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Program</a:t>
            </a:r>
            <a:r>
              <a:rPr lang="en-US" sz="18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 </a:t>
            </a:r>
            <a:r>
              <a:rPr sz="1800" b="1" dirty="0">
                <a:solidFill>
                  <a:srgbClr val="BE9000"/>
                </a:solidFill>
                <a:latin typeface="Bookman Uralic"/>
                <a:cs typeface="Bookman Uralic"/>
              </a:rPr>
              <a:t>for</a:t>
            </a:r>
            <a:r>
              <a:rPr sz="1800" b="1" spc="-110" dirty="0">
                <a:solidFill>
                  <a:srgbClr val="BE9000"/>
                </a:solidFill>
                <a:latin typeface="Bookman Uralic"/>
                <a:cs typeface="Bookman Uralic"/>
              </a:rPr>
              <a:t> </a:t>
            </a:r>
            <a:r>
              <a:rPr sz="18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550  unemployed graduates</a:t>
            </a:r>
            <a:r>
              <a:rPr sz="1800" b="1" dirty="0">
                <a:solidFill>
                  <a:srgbClr val="BE9000"/>
                </a:solidFill>
                <a:latin typeface="Bookman Uralic"/>
                <a:cs typeface="Bookman Uralic"/>
              </a:rPr>
              <a:t> </a:t>
            </a:r>
            <a:r>
              <a:rPr sz="18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of</a:t>
            </a:r>
            <a:endParaRPr sz="1800" dirty="0">
              <a:latin typeface="Bookman Uralic"/>
              <a:cs typeface="Bookman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717" y="3359658"/>
            <a:ext cx="3740150" cy="223458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115570">
              <a:lnSpc>
                <a:spcPts val="2140"/>
              </a:lnSpc>
              <a:spcBef>
                <a:spcPts val="185"/>
              </a:spcBef>
            </a:pPr>
            <a:r>
              <a:rPr sz="18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Awaran </a:t>
            </a:r>
            <a:r>
              <a:rPr sz="1800" b="1" dirty="0">
                <a:solidFill>
                  <a:srgbClr val="BE9000"/>
                </a:solidFill>
                <a:latin typeface="Bookman Uralic"/>
                <a:cs typeface="Bookman Uralic"/>
              </a:rPr>
              <a:t>for three </a:t>
            </a:r>
            <a:r>
              <a:rPr sz="18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years</a:t>
            </a:r>
            <a:r>
              <a:rPr lang="en-US" sz="18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 </a:t>
            </a:r>
            <a:r>
              <a:rPr lang="en-US" b="1" spc="-5" dirty="0">
                <a:solidFill>
                  <a:srgbClr val="BE9000"/>
                </a:solidFill>
                <a:latin typeface="Bookman Uralic"/>
                <a:cs typeface="Bookman Uralic"/>
              </a:rPr>
              <a:t>(Started From Feb 2016)</a:t>
            </a:r>
          </a:p>
          <a:p>
            <a:pPr marL="12700" marR="115570">
              <a:lnSpc>
                <a:spcPts val="2140"/>
              </a:lnSpc>
              <a:spcBef>
                <a:spcPts val="185"/>
              </a:spcBef>
            </a:pPr>
            <a:r>
              <a:rPr lang="en-US" sz="18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Co</a:t>
            </a:r>
            <a:r>
              <a:rPr lang="en-US" b="1" spc="-5" dirty="0">
                <a:solidFill>
                  <a:srgbClr val="BE9000"/>
                </a:solidFill>
                <a:latin typeface="Bookman Uralic"/>
                <a:cs typeface="Bookman Uralic"/>
              </a:rPr>
              <a:t>st= </a:t>
            </a:r>
            <a:r>
              <a:rPr sz="18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Rs.396  Million</a:t>
            </a:r>
            <a:endParaRPr sz="1800" dirty="0">
              <a:latin typeface="Bookman Uralic"/>
              <a:cs typeface="Bookman Uralic"/>
            </a:endParaRPr>
          </a:p>
          <a:p>
            <a:pPr marL="12700">
              <a:lnSpc>
                <a:spcPts val="2050"/>
              </a:lnSpc>
            </a:pPr>
            <a:r>
              <a:rPr sz="1800" b="1" dirty="0">
                <a:solidFill>
                  <a:srgbClr val="00AFEF"/>
                </a:solidFill>
                <a:latin typeface="Carlito"/>
                <a:cs typeface="Carlito"/>
              </a:rPr>
              <a:t>550 </a:t>
            </a:r>
            <a:r>
              <a:rPr lang="en-US" b="1" spc="-10" dirty="0">
                <a:solidFill>
                  <a:srgbClr val="00AFEF"/>
                </a:solidFill>
                <a:latin typeface="Carlito"/>
                <a:cs typeface="Carlito"/>
              </a:rPr>
              <a:t>G</a:t>
            </a:r>
            <a:r>
              <a:rPr sz="1800" b="1" spc="-10" dirty="0">
                <a:solidFill>
                  <a:srgbClr val="00AFEF"/>
                </a:solidFill>
                <a:latin typeface="Carlito"/>
                <a:cs typeface="Carlito"/>
              </a:rPr>
              <a:t>raduates </a:t>
            </a:r>
            <a:r>
              <a:rPr sz="1800" b="1" dirty="0">
                <a:solidFill>
                  <a:srgbClr val="00AFEF"/>
                </a:solidFill>
                <a:latin typeface="Carlito"/>
                <a:cs typeface="Carlito"/>
              </a:rPr>
              <a:t>of </a:t>
            </a:r>
            <a:r>
              <a:rPr sz="1800" b="1" spc="-10" dirty="0">
                <a:solidFill>
                  <a:srgbClr val="00AFEF"/>
                </a:solidFill>
                <a:latin typeface="Carlito"/>
                <a:cs typeface="Carlito"/>
              </a:rPr>
              <a:t>Awaran </a:t>
            </a:r>
            <a:r>
              <a:rPr sz="1800" b="1" dirty="0">
                <a:solidFill>
                  <a:srgbClr val="00AFEF"/>
                </a:solidFill>
                <a:latin typeface="Carlito"/>
                <a:cs typeface="Carlito"/>
              </a:rPr>
              <a:t>and</a:t>
            </a:r>
            <a:r>
              <a:rPr sz="1800" b="1" spc="-60" dirty="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rlito"/>
                <a:cs typeface="Carlito"/>
              </a:rPr>
              <a:t>UC</a:t>
            </a:r>
            <a:endParaRPr sz="1800" dirty="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solidFill>
                  <a:srgbClr val="00AFEF"/>
                </a:solidFill>
                <a:latin typeface="Carlito"/>
                <a:cs typeface="Carlito"/>
              </a:rPr>
              <a:t>Dandar </a:t>
            </a:r>
            <a:r>
              <a:rPr sz="1800" b="1" spc="-10" dirty="0">
                <a:solidFill>
                  <a:srgbClr val="00AFEF"/>
                </a:solidFill>
                <a:latin typeface="Carlito"/>
                <a:cs typeface="Carlito"/>
              </a:rPr>
              <a:t>(Kech) </a:t>
            </a:r>
            <a:r>
              <a:rPr sz="1800" b="1" spc="-5" dirty="0">
                <a:solidFill>
                  <a:srgbClr val="00AFEF"/>
                </a:solidFill>
                <a:latin typeface="Carlito"/>
                <a:cs typeface="Carlito"/>
              </a:rPr>
              <a:t>appointed </a:t>
            </a:r>
            <a:r>
              <a:rPr sz="1800" b="1" dirty="0">
                <a:solidFill>
                  <a:srgbClr val="00AFEF"/>
                </a:solidFill>
                <a:latin typeface="Carlito"/>
                <a:cs typeface="Carlito"/>
              </a:rPr>
              <a:t>and </a:t>
            </a:r>
            <a:r>
              <a:rPr sz="1800" b="1" spc="-10" dirty="0">
                <a:solidFill>
                  <a:srgbClr val="00AFEF"/>
                </a:solidFill>
                <a:latin typeface="Carlito"/>
                <a:cs typeface="Carlito"/>
              </a:rPr>
              <a:t>posted</a:t>
            </a:r>
            <a:r>
              <a:rPr sz="1800" b="1" spc="-105" dirty="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00AFEF"/>
                </a:solidFill>
                <a:latin typeface="Carlito"/>
                <a:cs typeface="Carlito"/>
              </a:rPr>
              <a:t>at  </a:t>
            </a:r>
            <a:r>
              <a:rPr sz="1800" b="1" dirty="0">
                <a:solidFill>
                  <a:srgbClr val="00AFEF"/>
                </a:solidFill>
                <a:latin typeface="Carlito"/>
                <a:cs typeface="Carlito"/>
              </a:rPr>
              <a:t>schools &amp; </a:t>
            </a:r>
            <a:r>
              <a:rPr sz="1800" b="1" spc="-5" dirty="0">
                <a:solidFill>
                  <a:srgbClr val="00AFEF"/>
                </a:solidFill>
                <a:latin typeface="Carlito"/>
                <a:cs typeface="Carlito"/>
              </a:rPr>
              <a:t>hospitals </a:t>
            </a:r>
            <a:r>
              <a:rPr sz="1800" b="1" spc="-10" dirty="0">
                <a:solidFill>
                  <a:srgbClr val="00AFEF"/>
                </a:solidFill>
                <a:latin typeface="Carlito"/>
                <a:cs typeface="Carlito"/>
              </a:rPr>
              <a:t>for </a:t>
            </a:r>
            <a:r>
              <a:rPr sz="1800" b="1" dirty="0">
                <a:solidFill>
                  <a:srgbClr val="00AFEF"/>
                </a:solidFill>
                <a:latin typeface="Carlito"/>
                <a:cs typeface="Carlito"/>
              </a:rPr>
              <a:t>their skill  </a:t>
            </a:r>
            <a:r>
              <a:rPr sz="1800" b="1" spc="-10" dirty="0">
                <a:solidFill>
                  <a:srgbClr val="00AFEF"/>
                </a:solidFill>
                <a:latin typeface="Carlito"/>
                <a:cs typeface="Carlito"/>
              </a:rPr>
              <a:t>development, </a:t>
            </a:r>
            <a:r>
              <a:rPr sz="1800" b="1" dirty="0">
                <a:solidFill>
                  <a:srgbClr val="00AFEF"/>
                </a:solidFill>
                <a:latin typeface="Carlito"/>
                <a:cs typeface="Carlito"/>
              </a:rPr>
              <a:t>and </a:t>
            </a:r>
            <a:r>
              <a:rPr sz="1800" b="1" spc="-10" dirty="0">
                <a:solidFill>
                  <a:srgbClr val="00AFEF"/>
                </a:solidFill>
                <a:latin typeface="Carlito"/>
                <a:cs typeface="Carlito"/>
              </a:rPr>
              <a:t>for </a:t>
            </a:r>
            <a:r>
              <a:rPr sz="1800" b="1" spc="-5" dirty="0">
                <a:solidFill>
                  <a:srgbClr val="00AFEF"/>
                </a:solidFill>
                <a:latin typeface="Carlito"/>
                <a:cs typeface="Carlito"/>
              </a:rPr>
              <a:t>pursuing further  stud</a:t>
            </a:r>
            <a:r>
              <a:rPr lang="en-US" sz="1800" b="1" spc="-5" dirty="0">
                <a:solidFill>
                  <a:srgbClr val="00AFEF"/>
                </a:solidFill>
                <a:latin typeface="Carlito"/>
                <a:cs typeface="Carlito"/>
              </a:rPr>
              <a:t>y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352" y="691895"/>
            <a:ext cx="2169160" cy="1039494"/>
          </a:xfrm>
          <a:custGeom>
            <a:avLst/>
            <a:gdLst/>
            <a:ahLst/>
            <a:cxnLst/>
            <a:rect l="l" t="t" r="r" b="b"/>
            <a:pathLst>
              <a:path w="2169160" h="1039494">
                <a:moveTo>
                  <a:pt x="2168652" y="0"/>
                </a:moveTo>
                <a:lnTo>
                  <a:pt x="0" y="0"/>
                </a:lnTo>
                <a:lnTo>
                  <a:pt x="0" y="1039367"/>
                </a:lnTo>
                <a:lnTo>
                  <a:pt x="2168652" y="1039367"/>
                </a:lnTo>
                <a:lnTo>
                  <a:pt x="2168652" y="0"/>
                </a:lnTo>
                <a:close/>
              </a:path>
            </a:pathLst>
          </a:custGeom>
          <a:solidFill>
            <a:srgbClr val="BE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8757" y="2672151"/>
            <a:ext cx="10460990" cy="0"/>
          </a:xfrm>
          <a:custGeom>
            <a:avLst/>
            <a:gdLst/>
            <a:ahLst/>
            <a:cxnLst/>
            <a:rect l="l" t="t" r="r" b="b"/>
            <a:pathLst>
              <a:path w="10460990">
                <a:moveTo>
                  <a:pt x="0" y="0"/>
                </a:moveTo>
                <a:lnTo>
                  <a:pt x="10460736" y="0"/>
                </a:lnTo>
              </a:path>
            </a:pathLst>
          </a:custGeom>
          <a:ln w="381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57446" y="2785618"/>
            <a:ext cx="31661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Improvement of Health  Facilities at DHQ </a:t>
            </a:r>
            <a:r>
              <a:rPr sz="1800" b="1" dirty="0">
                <a:solidFill>
                  <a:srgbClr val="BE9000"/>
                </a:solidFill>
                <a:latin typeface="Bookman Uralic"/>
                <a:cs typeface="Bookman Uralic"/>
              </a:rPr>
              <a:t>Hospital  </a:t>
            </a:r>
            <a:r>
              <a:rPr sz="18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Awaran </a:t>
            </a:r>
            <a:endParaRPr lang="en-US" sz="1800" b="1" spc="-5" dirty="0">
              <a:solidFill>
                <a:srgbClr val="BE9000"/>
              </a:solidFill>
              <a:latin typeface="Bookman Uralic"/>
              <a:cs typeface="Bookman Uralic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b="1" spc="-5" dirty="0">
                <a:solidFill>
                  <a:srgbClr val="BE9000"/>
                </a:solidFill>
                <a:latin typeface="Bookman Uralic"/>
                <a:cs typeface="Bookman Uralic"/>
              </a:rPr>
              <a:t>Cost= </a:t>
            </a:r>
            <a:r>
              <a:rPr sz="18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Rs. 85.00</a:t>
            </a:r>
            <a:r>
              <a:rPr sz="1800" b="1" spc="-30" dirty="0">
                <a:solidFill>
                  <a:srgbClr val="BE9000"/>
                </a:solidFill>
                <a:latin typeface="Bookman Uralic"/>
                <a:cs typeface="Bookman Uralic"/>
              </a:rPr>
              <a:t> </a:t>
            </a:r>
            <a:r>
              <a:rPr sz="18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Million</a:t>
            </a:r>
            <a:endParaRPr sz="1800" dirty="0">
              <a:latin typeface="Bookman Uralic"/>
              <a:cs typeface="Bookman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39378" y="3880232"/>
            <a:ext cx="3524250" cy="1990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800" b="1" spc="-5" dirty="0">
                <a:solidFill>
                  <a:srgbClr val="00AFEF"/>
                </a:solidFill>
                <a:latin typeface="Carlito"/>
                <a:cs typeface="Carlito"/>
              </a:rPr>
              <a:t>Incentive </a:t>
            </a:r>
            <a:r>
              <a:rPr sz="1800" b="1" spc="-10" dirty="0">
                <a:solidFill>
                  <a:srgbClr val="00AFEF"/>
                </a:solidFill>
                <a:latin typeface="Carlito"/>
                <a:cs typeface="Carlito"/>
              </a:rPr>
              <a:t>for </a:t>
            </a:r>
            <a:r>
              <a:rPr sz="1800" b="1" spc="-5" dirty="0">
                <a:solidFill>
                  <a:srgbClr val="00AFEF"/>
                </a:solidFill>
                <a:latin typeface="Carlito"/>
                <a:cs typeface="Carlito"/>
              </a:rPr>
              <a:t>specialist doctors</a:t>
            </a:r>
            <a:endParaRPr lang="en-US" sz="1800" b="1" spc="-5" dirty="0">
              <a:solidFill>
                <a:srgbClr val="00AFEF"/>
              </a:solidFill>
              <a:latin typeface="Carlito"/>
              <a:cs typeface="Carlito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800" b="1" spc="-5" dirty="0">
                <a:solidFill>
                  <a:srgbClr val="00AFEF"/>
                </a:solidFill>
                <a:latin typeface="Carlito"/>
                <a:cs typeface="Carlito"/>
              </a:rPr>
              <a:t>  Construction </a:t>
            </a:r>
            <a:r>
              <a:rPr sz="1800" b="1" dirty="0">
                <a:solidFill>
                  <a:srgbClr val="00AFEF"/>
                </a:solidFill>
                <a:latin typeface="Carlito"/>
                <a:cs typeface="Carlito"/>
              </a:rPr>
              <a:t>of </a:t>
            </a:r>
            <a:r>
              <a:rPr lang="en-US" b="1" spc="-10" dirty="0">
                <a:solidFill>
                  <a:srgbClr val="00AFEF"/>
                </a:solidFill>
                <a:latin typeface="Carlito"/>
                <a:cs typeface="Carlito"/>
              </a:rPr>
              <a:t>R</a:t>
            </a:r>
            <a:r>
              <a:rPr sz="1800" b="1" spc="-10" dirty="0">
                <a:solidFill>
                  <a:srgbClr val="00AFEF"/>
                </a:solidFill>
                <a:latin typeface="Carlito"/>
                <a:cs typeface="Carlito"/>
              </a:rPr>
              <a:t>esidential </a:t>
            </a:r>
            <a:r>
              <a:rPr sz="1800" b="1" dirty="0">
                <a:solidFill>
                  <a:srgbClr val="00AFEF"/>
                </a:solidFill>
                <a:latin typeface="Carlito"/>
                <a:cs typeface="Carlito"/>
              </a:rPr>
              <a:t>building</a:t>
            </a:r>
            <a:endParaRPr lang="en-US" b="1" dirty="0">
              <a:solidFill>
                <a:srgbClr val="00AFEF"/>
              </a:solidFill>
              <a:latin typeface="Carlito"/>
              <a:cs typeface="Carlito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800" b="1" spc="-10" dirty="0">
                <a:solidFill>
                  <a:srgbClr val="00AFEF"/>
                </a:solidFill>
                <a:latin typeface="Carlito"/>
                <a:cs typeface="Carlito"/>
              </a:rPr>
              <a:t>Renovation </a:t>
            </a:r>
            <a:r>
              <a:rPr sz="1800" b="1" dirty="0">
                <a:solidFill>
                  <a:srgbClr val="00AFEF"/>
                </a:solidFill>
                <a:latin typeface="Carlito"/>
                <a:cs typeface="Carlito"/>
              </a:rPr>
              <a:t>of </a:t>
            </a:r>
            <a:r>
              <a:rPr sz="1800" b="1" spc="-5" dirty="0">
                <a:solidFill>
                  <a:srgbClr val="00AFEF"/>
                </a:solidFill>
                <a:latin typeface="Carlito"/>
                <a:cs typeface="Carlito"/>
              </a:rPr>
              <a:t>DHQ hospital building</a:t>
            </a:r>
            <a:endParaRPr lang="en-US" sz="1800" b="1" spc="-5" dirty="0">
              <a:solidFill>
                <a:srgbClr val="00AFEF"/>
              </a:solidFill>
              <a:latin typeface="Carlito"/>
              <a:cs typeface="Carlito"/>
            </a:endParaRP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800" b="1" dirty="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00AFEF"/>
                </a:solidFill>
                <a:latin typeface="Carlito"/>
                <a:cs typeface="Carlito"/>
              </a:rPr>
              <a:t>provision </a:t>
            </a:r>
            <a:r>
              <a:rPr sz="1800" b="1" dirty="0">
                <a:solidFill>
                  <a:srgbClr val="00AFEF"/>
                </a:solidFill>
                <a:latin typeface="Carlito"/>
                <a:cs typeface="Carlito"/>
              </a:rPr>
              <a:t>of ambulance</a:t>
            </a:r>
            <a:r>
              <a:rPr sz="1800" b="1" spc="-105" dirty="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00AFEF"/>
                </a:solidFill>
                <a:latin typeface="Carlito"/>
                <a:cs typeface="Carlito"/>
              </a:rPr>
              <a:t>,vehicles  </a:t>
            </a:r>
            <a:r>
              <a:rPr sz="1800" b="1" dirty="0">
                <a:solidFill>
                  <a:srgbClr val="00AFEF"/>
                </a:solidFill>
                <a:latin typeface="Carlito"/>
                <a:cs typeface="Carlito"/>
              </a:rPr>
              <a:t>and </a:t>
            </a:r>
            <a:r>
              <a:rPr sz="1800" b="1" spc="-5" dirty="0">
                <a:solidFill>
                  <a:srgbClr val="00AFEF"/>
                </a:solidFill>
                <a:latin typeface="Carlito"/>
                <a:cs typeface="Carlito"/>
              </a:rPr>
              <a:t>medical</a:t>
            </a:r>
            <a:r>
              <a:rPr sz="1800" b="1" spc="-25" dirty="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00AFEF"/>
                </a:solidFill>
                <a:latin typeface="Carlito"/>
                <a:cs typeface="Carlito"/>
              </a:rPr>
              <a:t>equipment</a:t>
            </a:r>
            <a:r>
              <a:rPr lang="en-US" sz="1800" b="1" spc="-10" dirty="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20227" y="2849817"/>
            <a:ext cx="25095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BE9000"/>
                </a:solidFill>
                <a:latin typeface="Bookman Uralic"/>
                <a:cs typeface="Bookman Uralic"/>
              </a:rPr>
              <a:t>Construction </a:t>
            </a:r>
            <a:r>
              <a:rPr sz="18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of</a:t>
            </a:r>
            <a:r>
              <a:rPr sz="1800" b="1" spc="-100" dirty="0">
                <a:solidFill>
                  <a:srgbClr val="BE9000"/>
                </a:solidFill>
                <a:latin typeface="Bookman Uralic"/>
                <a:cs typeface="Bookman Uralic"/>
              </a:rPr>
              <a:t> </a:t>
            </a:r>
            <a:r>
              <a:rPr sz="18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park  at Awaran </a:t>
            </a:r>
            <a:r>
              <a:rPr sz="1800" b="1" dirty="0">
                <a:solidFill>
                  <a:srgbClr val="BE9000"/>
                </a:solidFill>
                <a:latin typeface="Bookman Uralic"/>
                <a:cs typeface="Bookman Uralic"/>
              </a:rPr>
              <a:t>(Rs.6.7  </a:t>
            </a:r>
            <a:r>
              <a:rPr sz="18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Million)</a:t>
            </a:r>
            <a:endParaRPr sz="1800" dirty="0">
              <a:latin typeface="Bookman Uralic"/>
              <a:cs typeface="Bookman Ural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89297" y="3274314"/>
            <a:ext cx="0" cy="2700655"/>
          </a:xfrm>
          <a:custGeom>
            <a:avLst/>
            <a:gdLst/>
            <a:ahLst/>
            <a:cxnLst/>
            <a:rect l="l" t="t" r="r" b="b"/>
            <a:pathLst>
              <a:path h="2700654">
                <a:moveTo>
                  <a:pt x="0" y="0"/>
                </a:moveTo>
                <a:lnTo>
                  <a:pt x="0" y="2700515"/>
                </a:lnTo>
              </a:path>
            </a:pathLst>
          </a:custGeom>
          <a:ln w="381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51697" y="3193542"/>
            <a:ext cx="0" cy="2700655"/>
          </a:xfrm>
          <a:custGeom>
            <a:avLst/>
            <a:gdLst/>
            <a:ahLst/>
            <a:cxnLst/>
            <a:rect l="l" t="t" r="r" b="b"/>
            <a:pathLst>
              <a:path h="2700654">
                <a:moveTo>
                  <a:pt x="0" y="0"/>
                </a:moveTo>
                <a:lnTo>
                  <a:pt x="0" y="2700515"/>
                </a:lnTo>
              </a:path>
            </a:pathLst>
          </a:custGeom>
          <a:ln w="381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36607" y="484631"/>
            <a:ext cx="1975103" cy="1906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B9439E10-FB04-68F5-A74F-5CEC761EEF1E}"/>
              </a:ext>
            </a:extLst>
          </p:cNvPr>
          <p:cNvSpPr txBox="1"/>
          <p:nvPr/>
        </p:nvSpPr>
        <p:spPr>
          <a:xfrm>
            <a:off x="8362950" y="3894869"/>
            <a:ext cx="352425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US" sz="1800" b="1" spc="-5" dirty="0">
                <a:solidFill>
                  <a:srgbClr val="00AFEF"/>
                </a:solidFill>
                <a:latin typeface="Carlito"/>
                <a:cs typeface="Carlito"/>
              </a:rPr>
              <a:t>A </a:t>
            </a:r>
            <a:r>
              <a:rPr lang="en-US" b="1" spc="-5" dirty="0">
                <a:solidFill>
                  <a:srgbClr val="00AFEF"/>
                </a:solidFill>
                <a:latin typeface="Carlito"/>
                <a:cs typeface="Carlito"/>
              </a:rPr>
              <a:t>Family park with a walking track was constructed Infront of District Headquarter Hospital Awaran</a:t>
            </a:r>
            <a:endParaRPr lang="en-US" sz="1800" b="1" spc="-5" dirty="0">
              <a:solidFill>
                <a:srgbClr val="00AFEF"/>
              </a:solidFill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2685" y="363473"/>
            <a:ext cx="6553834" cy="205295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ct val="89800"/>
              </a:lnSpc>
              <a:spcBef>
                <a:spcPts val="540"/>
              </a:spcBef>
            </a:pPr>
            <a:r>
              <a:rPr sz="3600" b="1" dirty="0">
                <a:solidFill>
                  <a:srgbClr val="BE9000"/>
                </a:solidFill>
                <a:latin typeface="Bookman Uralic"/>
                <a:cs typeface="Bookman Uralic"/>
              </a:rPr>
              <a:t>Internship </a:t>
            </a:r>
            <a:r>
              <a:rPr sz="36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Program for</a:t>
            </a:r>
            <a:r>
              <a:rPr sz="3600" b="1" spc="-80" dirty="0">
                <a:solidFill>
                  <a:srgbClr val="BE9000"/>
                </a:solidFill>
                <a:latin typeface="Bookman Uralic"/>
                <a:cs typeface="Bookman Uralic"/>
              </a:rPr>
              <a:t> </a:t>
            </a:r>
            <a:r>
              <a:rPr sz="36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550  unemployed graduates of  Awaran for </a:t>
            </a:r>
            <a:r>
              <a:rPr sz="3600" b="1" dirty="0">
                <a:solidFill>
                  <a:srgbClr val="BE9000"/>
                </a:solidFill>
                <a:latin typeface="Bookman Uralic"/>
                <a:cs typeface="Bookman Uralic"/>
              </a:rPr>
              <a:t>three </a:t>
            </a:r>
            <a:r>
              <a:rPr sz="36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years  </a:t>
            </a:r>
            <a:r>
              <a:rPr sz="3600" b="1" dirty="0">
                <a:solidFill>
                  <a:srgbClr val="BE9000"/>
                </a:solidFill>
                <a:latin typeface="Bookman Uralic"/>
                <a:cs typeface="Bookman Uralic"/>
              </a:rPr>
              <a:t>(Rs.396</a:t>
            </a:r>
            <a:r>
              <a:rPr sz="36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 Million)</a:t>
            </a:r>
            <a:endParaRPr sz="3600" dirty="0">
              <a:latin typeface="Bookman Uralic"/>
              <a:cs typeface="Bookman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352" y="691895"/>
            <a:ext cx="2169160" cy="1039494"/>
          </a:xfrm>
          <a:custGeom>
            <a:avLst/>
            <a:gdLst/>
            <a:ahLst/>
            <a:cxnLst/>
            <a:rect l="l" t="t" r="r" b="b"/>
            <a:pathLst>
              <a:path w="2169160" h="1039494">
                <a:moveTo>
                  <a:pt x="2168652" y="0"/>
                </a:moveTo>
                <a:lnTo>
                  <a:pt x="0" y="0"/>
                </a:lnTo>
                <a:lnTo>
                  <a:pt x="0" y="1039367"/>
                </a:lnTo>
                <a:lnTo>
                  <a:pt x="2168652" y="1039367"/>
                </a:lnTo>
                <a:lnTo>
                  <a:pt x="2168652" y="0"/>
                </a:lnTo>
                <a:close/>
              </a:path>
            </a:pathLst>
          </a:custGeom>
          <a:solidFill>
            <a:srgbClr val="BE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85394" y="2999232"/>
            <a:ext cx="10460990" cy="3525520"/>
            <a:chOff x="485394" y="2999232"/>
            <a:chExt cx="10460990" cy="3525520"/>
          </a:xfrm>
        </p:grpSpPr>
        <p:sp>
          <p:nvSpPr>
            <p:cNvPr id="5" name="object 5"/>
            <p:cNvSpPr/>
            <p:nvPr/>
          </p:nvSpPr>
          <p:spPr>
            <a:xfrm>
              <a:off x="485394" y="3018282"/>
              <a:ext cx="10460990" cy="0"/>
            </a:xfrm>
            <a:custGeom>
              <a:avLst/>
              <a:gdLst/>
              <a:ahLst/>
              <a:cxnLst/>
              <a:rect l="l" t="t" r="r" b="b"/>
              <a:pathLst>
                <a:path w="10460990">
                  <a:moveTo>
                    <a:pt x="0" y="0"/>
                  </a:moveTo>
                  <a:lnTo>
                    <a:pt x="10460736" y="0"/>
                  </a:lnTo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6552" y="3017520"/>
              <a:ext cx="5364480" cy="34945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30111" y="3096768"/>
              <a:ext cx="4715255" cy="34274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075426" y="3204210"/>
            <a:ext cx="0" cy="3309620"/>
          </a:xfrm>
          <a:custGeom>
            <a:avLst/>
            <a:gdLst/>
            <a:ahLst/>
            <a:cxnLst/>
            <a:rect l="l" t="t" r="r" b="b"/>
            <a:pathLst>
              <a:path h="3309620">
                <a:moveTo>
                  <a:pt x="0" y="0"/>
                </a:moveTo>
                <a:lnTo>
                  <a:pt x="0" y="3309594"/>
                </a:lnTo>
              </a:path>
            </a:pathLst>
          </a:custGeom>
          <a:ln w="381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36607" y="484631"/>
            <a:ext cx="1975103" cy="1906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2685" y="767841"/>
            <a:ext cx="6823075" cy="1470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145"/>
              </a:lnSpc>
              <a:spcBef>
                <a:spcPts val="105"/>
              </a:spcBef>
            </a:pPr>
            <a:r>
              <a:rPr sz="44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Improvement of</a:t>
            </a:r>
            <a:r>
              <a:rPr sz="4400" b="1" spc="-50" dirty="0">
                <a:solidFill>
                  <a:srgbClr val="BE9000"/>
                </a:solidFill>
                <a:latin typeface="Bookman Uralic"/>
                <a:cs typeface="Bookman Uralic"/>
              </a:rPr>
              <a:t> </a:t>
            </a:r>
            <a:r>
              <a:rPr sz="4400" b="1" dirty="0">
                <a:solidFill>
                  <a:srgbClr val="BE9000"/>
                </a:solidFill>
                <a:latin typeface="Bookman Uralic"/>
                <a:cs typeface="Bookman Uralic"/>
              </a:rPr>
              <a:t>Health</a:t>
            </a:r>
            <a:endParaRPr sz="4400" dirty="0">
              <a:latin typeface="Bookman Uralic"/>
              <a:cs typeface="Bookman Uralic"/>
            </a:endParaRPr>
          </a:p>
          <a:p>
            <a:pPr marL="12700" marR="481965">
              <a:lnSpc>
                <a:spcPts val="3000"/>
              </a:lnSpc>
              <a:spcBef>
                <a:spcPts val="260"/>
              </a:spcBef>
            </a:pPr>
            <a:r>
              <a:rPr sz="28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Facilities at DHQ Hospital </a:t>
            </a:r>
            <a:r>
              <a:rPr sz="2800" b="1" spc="-10" dirty="0">
                <a:solidFill>
                  <a:srgbClr val="BE9000"/>
                </a:solidFill>
                <a:latin typeface="Bookman Uralic"/>
                <a:cs typeface="Bookman Uralic"/>
              </a:rPr>
              <a:t>Awaran  </a:t>
            </a:r>
            <a:r>
              <a:rPr sz="2800" b="1" dirty="0">
                <a:solidFill>
                  <a:srgbClr val="BE9000"/>
                </a:solidFill>
                <a:latin typeface="Bookman Uralic"/>
                <a:cs typeface="Bookman Uralic"/>
              </a:rPr>
              <a:t>(Rs. </a:t>
            </a:r>
            <a:r>
              <a:rPr sz="28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85.00</a:t>
            </a:r>
            <a:r>
              <a:rPr sz="2800" b="1" spc="-10" dirty="0">
                <a:solidFill>
                  <a:srgbClr val="BE9000"/>
                </a:solidFill>
                <a:latin typeface="Bookman Uralic"/>
                <a:cs typeface="Bookman Uralic"/>
              </a:rPr>
              <a:t> </a:t>
            </a:r>
            <a:r>
              <a:rPr sz="28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Million)</a:t>
            </a:r>
            <a:endParaRPr sz="2800" dirty="0">
              <a:latin typeface="Bookman Uralic"/>
              <a:cs typeface="Bookman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755" y="2895600"/>
            <a:ext cx="193484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AFEF"/>
                </a:solidFill>
                <a:latin typeface="Carlito"/>
                <a:cs typeface="Carlito"/>
              </a:rPr>
              <a:t>Incentive </a:t>
            </a:r>
            <a:r>
              <a:rPr sz="1800" b="1" spc="-10" dirty="0">
                <a:solidFill>
                  <a:srgbClr val="00AFEF"/>
                </a:solidFill>
                <a:latin typeface="Carlito"/>
                <a:cs typeface="Carlito"/>
              </a:rPr>
              <a:t>for  </a:t>
            </a:r>
            <a:r>
              <a:rPr sz="1800" b="1" spc="-5" dirty="0">
                <a:solidFill>
                  <a:srgbClr val="00AFEF"/>
                </a:solidFill>
                <a:latin typeface="Carlito"/>
                <a:cs typeface="Carlito"/>
              </a:rPr>
              <a:t>specialist </a:t>
            </a:r>
            <a:r>
              <a:rPr sz="1800" b="1" spc="-10" dirty="0">
                <a:solidFill>
                  <a:srgbClr val="00AFEF"/>
                </a:solidFill>
                <a:latin typeface="Carlito"/>
                <a:cs typeface="Carlito"/>
              </a:rPr>
              <a:t>doctors,  </a:t>
            </a:r>
            <a:r>
              <a:rPr sz="1800" b="1" spc="-5" dirty="0">
                <a:solidFill>
                  <a:srgbClr val="00AFEF"/>
                </a:solidFill>
                <a:latin typeface="Carlito"/>
                <a:cs typeface="Carlito"/>
              </a:rPr>
              <a:t>Construction </a:t>
            </a:r>
            <a:r>
              <a:rPr sz="1800" b="1" dirty="0">
                <a:solidFill>
                  <a:srgbClr val="00AFEF"/>
                </a:solidFill>
                <a:latin typeface="Carlito"/>
                <a:cs typeface="Carlito"/>
              </a:rPr>
              <a:t>of  </a:t>
            </a:r>
            <a:r>
              <a:rPr sz="1800" b="1" spc="-5" dirty="0">
                <a:solidFill>
                  <a:srgbClr val="00AFEF"/>
                </a:solidFill>
                <a:latin typeface="Carlito"/>
                <a:cs typeface="Carlito"/>
              </a:rPr>
              <a:t>residential building,  </a:t>
            </a:r>
            <a:r>
              <a:rPr sz="1800" b="1" spc="-10" dirty="0">
                <a:solidFill>
                  <a:srgbClr val="00AFEF"/>
                </a:solidFill>
                <a:latin typeface="Carlito"/>
                <a:cs typeface="Carlito"/>
              </a:rPr>
              <a:t>Renovation </a:t>
            </a:r>
            <a:r>
              <a:rPr sz="1800" b="1" dirty="0">
                <a:solidFill>
                  <a:srgbClr val="00AFEF"/>
                </a:solidFill>
                <a:latin typeface="Carlito"/>
                <a:cs typeface="Carlito"/>
              </a:rPr>
              <a:t>of DHQ  </a:t>
            </a:r>
            <a:r>
              <a:rPr sz="1800" b="1" spc="-5" dirty="0">
                <a:solidFill>
                  <a:srgbClr val="00AFEF"/>
                </a:solidFill>
                <a:latin typeface="Carlito"/>
                <a:cs typeface="Carlito"/>
              </a:rPr>
              <a:t>hospital building  </a:t>
            </a:r>
            <a:r>
              <a:rPr sz="1800" b="1" dirty="0">
                <a:solidFill>
                  <a:srgbClr val="00AFEF"/>
                </a:solidFill>
                <a:latin typeface="Carlito"/>
                <a:cs typeface="Carlito"/>
              </a:rPr>
              <a:t>and </a:t>
            </a:r>
            <a:r>
              <a:rPr sz="1800" b="1" spc="-10" dirty="0">
                <a:solidFill>
                  <a:srgbClr val="00AFEF"/>
                </a:solidFill>
                <a:latin typeface="Carlito"/>
                <a:cs typeface="Carlito"/>
              </a:rPr>
              <a:t>provision </a:t>
            </a:r>
            <a:r>
              <a:rPr sz="1800" b="1" dirty="0">
                <a:solidFill>
                  <a:srgbClr val="00AFEF"/>
                </a:solidFill>
                <a:latin typeface="Carlito"/>
                <a:cs typeface="Carlito"/>
              </a:rPr>
              <a:t>of  </a:t>
            </a:r>
            <a:r>
              <a:rPr sz="1800" b="1" spc="-5" dirty="0">
                <a:solidFill>
                  <a:srgbClr val="00AFEF"/>
                </a:solidFill>
                <a:latin typeface="Carlito"/>
                <a:cs typeface="Carlito"/>
              </a:rPr>
              <a:t>ambulance</a:t>
            </a:r>
            <a:r>
              <a:rPr sz="1800" b="1" spc="-65" dirty="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00AFEF"/>
                </a:solidFill>
                <a:latin typeface="Carlito"/>
                <a:cs typeface="Carlito"/>
              </a:rPr>
              <a:t>,vehicles  </a:t>
            </a:r>
            <a:r>
              <a:rPr sz="1800" b="1" dirty="0">
                <a:solidFill>
                  <a:srgbClr val="00AFEF"/>
                </a:solidFill>
                <a:latin typeface="Carlito"/>
                <a:cs typeface="Carlito"/>
              </a:rPr>
              <a:t>and </a:t>
            </a:r>
            <a:r>
              <a:rPr sz="1800" b="1" spc="-5" dirty="0">
                <a:solidFill>
                  <a:srgbClr val="00AFEF"/>
                </a:solidFill>
                <a:latin typeface="Carlito"/>
                <a:cs typeface="Carlito"/>
              </a:rPr>
              <a:t>medical  equipment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352" y="691895"/>
            <a:ext cx="2169160" cy="1039494"/>
          </a:xfrm>
          <a:custGeom>
            <a:avLst/>
            <a:gdLst/>
            <a:ahLst/>
            <a:cxnLst/>
            <a:rect l="l" t="t" r="r" b="b"/>
            <a:pathLst>
              <a:path w="2169160" h="1039494">
                <a:moveTo>
                  <a:pt x="2168652" y="0"/>
                </a:moveTo>
                <a:lnTo>
                  <a:pt x="0" y="0"/>
                </a:lnTo>
                <a:lnTo>
                  <a:pt x="0" y="1039367"/>
                </a:lnTo>
                <a:lnTo>
                  <a:pt x="2168652" y="1039367"/>
                </a:lnTo>
                <a:lnTo>
                  <a:pt x="2168652" y="0"/>
                </a:lnTo>
                <a:close/>
              </a:path>
            </a:pathLst>
          </a:custGeom>
          <a:solidFill>
            <a:srgbClr val="BE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85394" y="2438400"/>
            <a:ext cx="10460990" cy="4395216"/>
            <a:chOff x="485394" y="2438400"/>
            <a:chExt cx="10460990" cy="4395216"/>
          </a:xfrm>
        </p:grpSpPr>
        <p:sp>
          <p:nvSpPr>
            <p:cNvPr id="6" name="object 6"/>
            <p:cNvSpPr/>
            <p:nvPr/>
          </p:nvSpPr>
          <p:spPr>
            <a:xfrm>
              <a:off x="485394" y="2438400"/>
              <a:ext cx="10460990" cy="3803650"/>
            </a:xfrm>
            <a:custGeom>
              <a:avLst/>
              <a:gdLst/>
              <a:ahLst/>
              <a:cxnLst/>
              <a:rect l="l" t="t" r="r" b="b"/>
              <a:pathLst>
                <a:path w="10460990" h="3803650">
                  <a:moveTo>
                    <a:pt x="0" y="0"/>
                  </a:moveTo>
                  <a:lnTo>
                    <a:pt x="10460736" y="0"/>
                  </a:lnTo>
                </a:path>
                <a:path w="10460990" h="3803650">
                  <a:moveTo>
                    <a:pt x="2157984" y="493776"/>
                  </a:moveTo>
                  <a:lnTo>
                    <a:pt x="2157984" y="3803370"/>
                  </a:lnTo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95600" y="2438400"/>
              <a:ext cx="7647432" cy="22768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43784" y="4876800"/>
              <a:ext cx="3861816" cy="19568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64782" y="4832129"/>
              <a:ext cx="3828288" cy="19842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9436607" y="457200"/>
            <a:ext cx="1975103" cy="1906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2685" y="911098"/>
            <a:ext cx="585216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b="1" spc="-10" dirty="0">
                <a:solidFill>
                  <a:srgbClr val="BE9000"/>
                </a:solidFill>
                <a:latin typeface="Bookman Uralic"/>
                <a:cs typeface="Bookman Uralic"/>
              </a:rPr>
              <a:t>Construction </a:t>
            </a:r>
            <a:r>
              <a:rPr sz="28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of </a:t>
            </a:r>
            <a:r>
              <a:rPr sz="2800" b="1" spc="-10" dirty="0">
                <a:solidFill>
                  <a:srgbClr val="BE9000"/>
                </a:solidFill>
                <a:latin typeface="Bookman Uralic"/>
                <a:cs typeface="Bookman Uralic"/>
              </a:rPr>
              <a:t>park </a:t>
            </a:r>
            <a:r>
              <a:rPr sz="28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at </a:t>
            </a:r>
            <a:r>
              <a:rPr sz="2800" b="1" spc="-10" dirty="0">
                <a:solidFill>
                  <a:srgbClr val="BE9000"/>
                </a:solidFill>
                <a:latin typeface="Bookman Uralic"/>
                <a:cs typeface="Bookman Uralic"/>
              </a:rPr>
              <a:t>Awaran  </a:t>
            </a:r>
            <a:r>
              <a:rPr sz="28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(Rs.6.7</a:t>
            </a:r>
            <a:r>
              <a:rPr sz="2800" b="1" dirty="0">
                <a:solidFill>
                  <a:srgbClr val="BE9000"/>
                </a:solidFill>
                <a:latin typeface="Bookman Uralic"/>
                <a:cs typeface="Bookman Uralic"/>
              </a:rPr>
              <a:t> </a:t>
            </a:r>
            <a:r>
              <a:rPr sz="2800" b="1" spc="-5" dirty="0">
                <a:solidFill>
                  <a:srgbClr val="BE9000"/>
                </a:solidFill>
                <a:latin typeface="Bookman Uralic"/>
                <a:cs typeface="Bookman Uralic"/>
              </a:rPr>
              <a:t>Million)</a:t>
            </a:r>
            <a:endParaRPr sz="2800" dirty="0">
              <a:latin typeface="Bookman Uralic"/>
              <a:cs typeface="Bookman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352" y="691895"/>
            <a:ext cx="2169160" cy="1039494"/>
          </a:xfrm>
          <a:custGeom>
            <a:avLst/>
            <a:gdLst/>
            <a:ahLst/>
            <a:cxnLst/>
            <a:rect l="l" t="t" r="r" b="b"/>
            <a:pathLst>
              <a:path w="2169160" h="1039494">
                <a:moveTo>
                  <a:pt x="2168652" y="0"/>
                </a:moveTo>
                <a:lnTo>
                  <a:pt x="0" y="0"/>
                </a:lnTo>
                <a:lnTo>
                  <a:pt x="0" y="1039367"/>
                </a:lnTo>
                <a:lnTo>
                  <a:pt x="2168652" y="1039367"/>
                </a:lnTo>
                <a:lnTo>
                  <a:pt x="2168652" y="0"/>
                </a:lnTo>
                <a:close/>
              </a:path>
            </a:pathLst>
          </a:custGeom>
          <a:solidFill>
            <a:srgbClr val="BE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85394" y="2209800"/>
            <a:ext cx="10460990" cy="4541518"/>
            <a:chOff x="485394" y="2209800"/>
            <a:chExt cx="10460990" cy="4541518"/>
          </a:xfrm>
        </p:grpSpPr>
        <p:sp>
          <p:nvSpPr>
            <p:cNvPr id="5" name="object 5"/>
            <p:cNvSpPr/>
            <p:nvPr/>
          </p:nvSpPr>
          <p:spPr>
            <a:xfrm>
              <a:off x="485394" y="2209800"/>
              <a:ext cx="10460990" cy="0"/>
            </a:xfrm>
            <a:custGeom>
              <a:avLst/>
              <a:gdLst/>
              <a:ahLst/>
              <a:cxnLst/>
              <a:rect l="l" t="t" r="r" b="b"/>
              <a:pathLst>
                <a:path w="10460990">
                  <a:moveTo>
                    <a:pt x="0" y="0"/>
                  </a:moveTo>
                  <a:lnTo>
                    <a:pt x="10460736" y="0"/>
                  </a:lnTo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34200" y="2362200"/>
              <a:ext cx="4012184" cy="2423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34200" y="4832602"/>
              <a:ext cx="4012184" cy="1918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99538" y="2763773"/>
              <a:ext cx="0" cy="3309620"/>
            </a:xfrm>
            <a:custGeom>
              <a:avLst/>
              <a:gdLst/>
              <a:ahLst/>
              <a:cxnLst/>
              <a:rect l="l" t="t" r="r" b="b"/>
              <a:pathLst>
                <a:path h="3309620">
                  <a:moveTo>
                    <a:pt x="0" y="0"/>
                  </a:moveTo>
                  <a:lnTo>
                    <a:pt x="0" y="3309594"/>
                  </a:lnTo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28800" y="2362202"/>
              <a:ext cx="4995672" cy="43891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/>
          <p:nvPr/>
        </p:nvSpPr>
        <p:spPr>
          <a:xfrm>
            <a:off x="9436607" y="303276"/>
            <a:ext cx="1975103" cy="1906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3372" y="3259963"/>
            <a:ext cx="1007744" cy="117660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00AFEF"/>
                </a:solidFill>
                <a:latin typeface="Carlito"/>
                <a:cs typeface="Carlito"/>
              </a:rPr>
              <a:t>HRA</a:t>
            </a:r>
            <a:r>
              <a:rPr sz="2000" b="1" spc="-105" dirty="0">
                <a:solidFill>
                  <a:srgbClr val="00AFE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AFEF"/>
                </a:solidFill>
                <a:latin typeface="Carlito"/>
                <a:cs typeface="Carlito"/>
              </a:rPr>
              <a:t>Park  </a:t>
            </a:r>
            <a:r>
              <a:rPr lang="en-US" sz="2000" b="1" spc="-15" dirty="0">
                <a:solidFill>
                  <a:srgbClr val="00AFEF"/>
                </a:solidFill>
                <a:latin typeface="Carlito"/>
                <a:cs typeface="Carlito"/>
              </a:rPr>
              <a:t> at DHQ Hospital Awaran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208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Bookman Uralic</vt:lpstr>
      <vt:lpstr>Calibri</vt:lpstr>
      <vt:lpstr>Carlito</vt:lpstr>
      <vt:lpstr>Trebuchet MS</vt:lpstr>
      <vt:lpstr>Wingdings</vt:lpstr>
      <vt:lpstr>Office Theme</vt:lpstr>
      <vt:lpstr>HOUSING &amp; POST-EARTHQUAKE RECONSTRUCTION IN  AWARAN</vt:lpstr>
      <vt:lpstr>Chief Minister  Punjab’s Sponsorship  for Awaran   Total Cost. Rs.487.7 Million</vt:lpstr>
      <vt:lpstr>Internship Program for 550  unemployed graduates of  Awaran for three years  (Rs.396 Million)</vt:lpstr>
      <vt:lpstr>Improvement of Health Facilities at DHQ Hospital Awaran  (Rs. 85.00 Million)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Awaran Earthquake Affectees Emergency at a Glance</dc:title>
  <dc:creator>Microsoft Office User</dc:creator>
  <cp:lastModifiedBy>Administrator</cp:lastModifiedBy>
  <cp:revision>96</cp:revision>
  <cp:lastPrinted>2022-09-14T09:52:33Z</cp:lastPrinted>
  <dcterms:created xsi:type="dcterms:W3CDTF">2022-06-16T05:58:31Z</dcterms:created>
  <dcterms:modified xsi:type="dcterms:W3CDTF">2023-11-12T08:19:10Z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2022-06-16T00:00:00Z</vt:filetime>
  </property>
</Properties>
</file>